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308" r:id="rId2"/>
    <p:sldId id="320" r:id="rId3"/>
    <p:sldId id="323" r:id="rId4"/>
    <p:sldId id="324" r:id="rId5"/>
    <p:sldId id="275" r:id="rId6"/>
    <p:sldId id="326" r:id="rId7"/>
    <p:sldId id="328" r:id="rId8"/>
    <p:sldId id="325" r:id="rId9"/>
    <p:sldId id="493" r:id="rId10"/>
    <p:sldId id="504" r:id="rId11"/>
    <p:sldId id="327" r:id="rId12"/>
    <p:sldId id="316" r:id="rId13"/>
    <p:sldId id="31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jinkya gorad" initials="ag" lastIdx="3" clrIdx="0">
    <p:extLst>
      <p:ext uri="{19B8F6BF-5375-455C-9EA6-DF929625EA0E}">
        <p15:presenceInfo xmlns:p15="http://schemas.microsoft.com/office/powerpoint/2012/main" userId="8f40be2d8cce15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0000"/>
    <a:srgbClr val="FF0066"/>
    <a:srgbClr val="D32248"/>
    <a:srgbClr val="97B1C9"/>
    <a:srgbClr val="3C6CA8"/>
    <a:srgbClr val="0197E0"/>
    <a:srgbClr val="E9F739"/>
    <a:srgbClr val="16B1D0"/>
    <a:srgbClr val="90D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44" autoAdjust="0"/>
    <p:restoredTop sz="86396" autoAdjust="0"/>
  </p:normalViewPr>
  <p:slideViewPr>
    <p:cSldViewPr snapToGrid="0">
      <p:cViewPr varScale="1">
        <p:scale>
          <a:sx n="53" d="100"/>
          <a:sy n="53" d="100"/>
        </p:scale>
        <p:origin x="214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E005B-A506-4635-924D-227F6F3602AF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00FD0-5380-4A2E-8F17-4513BC560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22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450B7-C099-4ECB-9367-CAB64284D874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09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5905-2DB8-4FCA-9027-1392905530B2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46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FDAA4-C298-4AA7-A4F9-842395DA7495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19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00EC-4EA2-4C31-B622-F03E5927940C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44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1FC20-6B46-4445-9C07-4CE02A88581B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16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4FCA-17D4-4477-8A1D-1A8097482CCF}" type="datetime1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27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C5F6-D1CE-45EC-B9D2-95D020814EC1}" type="datetime1">
              <a:rPr lang="en-IN" smtClean="0"/>
              <a:t>22-11-2023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08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35C0-1D9E-4971-8F04-FEE6129FA611}" type="datetime1">
              <a:rPr lang="en-IN" smtClean="0"/>
              <a:t>22-11-2023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2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B199-2854-40BD-8FA8-0A2AC9F67ABF}" type="datetime1">
              <a:rPr lang="en-IN" smtClean="0"/>
              <a:t>22-11-2023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80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8996-980E-4C36-98C0-C2988BD71961}" type="datetime1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06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52FC6-19A7-485D-A597-C4D75CBC7AE4}" type="datetime1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22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661E7-AC5B-4B1E-A0AA-B5C390DCCA09}" type="datetime1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7A75A-6787-4C63-B312-D8CEF761C4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93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1.0624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902.09726" TargetMode="External"/><Relationship Id="rId4" Type="http://schemas.openxmlformats.org/officeDocument/2006/relationships/hyperlink" Target="https://arxiv.org/ftp/arxiv/papers/2104/2104.14264.pdf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3.png"/><Relationship Id="rId3" Type="http://schemas.openxmlformats.org/officeDocument/2006/relationships/image" Target="../media/image15.jpeg"/><Relationship Id="rId12" Type="http://schemas.openxmlformats.org/officeDocument/2006/relationships/image" Target="../media/image2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835700" y="1557179"/>
            <a:ext cx="8520600" cy="205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3C6CA8"/>
                </a:solidFill>
                <a:latin typeface="Open Sans"/>
                <a:ea typeface="Open Sans"/>
                <a:cs typeface="Open Sans"/>
                <a:sym typeface="Open Sans"/>
              </a:rPr>
              <a:t>Spoken Word Recognition</a:t>
            </a:r>
            <a:r>
              <a:rPr lang="en" dirty="0">
                <a:solidFill>
                  <a:srgbClr val="3C6CA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rgbClr val="3C6CA8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en" dirty="0">
                <a:solidFill>
                  <a:srgbClr val="3C6CA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solidFill>
                  <a:srgbClr val="D32248"/>
                </a:solidFill>
                <a:latin typeface="Open Sans"/>
                <a:ea typeface="Open Sans"/>
                <a:cs typeface="Open Sans"/>
                <a:sym typeface="Open Sans"/>
              </a:rPr>
              <a:t>Liquid State Machines</a:t>
            </a:r>
            <a:endParaRPr dirty="0">
              <a:solidFill>
                <a:srgbClr val="D322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54;p13"/>
          <p:cNvSpPr txBox="1">
            <a:spLocks/>
          </p:cNvSpPr>
          <p:nvPr/>
        </p:nvSpPr>
        <p:spPr>
          <a:xfrm>
            <a:off x="2980146" y="4488551"/>
            <a:ext cx="6329703" cy="87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Vivek Saraswat, Prof. </a:t>
            </a:r>
            <a:r>
              <a:rPr lang="en-IN" sz="2000" dirty="0" err="1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Udayan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N" sz="2000" dirty="0" err="1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Ganguly</a:t>
            </a:r>
            <a:endParaRPr lang="en-IN" sz="1800" dirty="0">
              <a:solidFill>
                <a:schemeClr val="accent5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56;p13"/>
          <p:cNvSpPr txBox="1">
            <a:spLocks/>
          </p:cNvSpPr>
          <p:nvPr/>
        </p:nvSpPr>
        <p:spPr>
          <a:xfrm>
            <a:off x="4167821" y="3681551"/>
            <a:ext cx="3856361" cy="97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EE 746 2021</a:t>
            </a:r>
            <a:endParaRPr lang="en-IN" sz="1500" dirty="0">
              <a:solidFill>
                <a:srgbClr val="C8621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/>
            <a:b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indent="0"/>
            <a:endParaRPr lang="en-IN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FF964-6950-4220-AD29-826D807B8828}"/>
              </a:ext>
            </a:extLst>
          </p:cNvPr>
          <p:cNvSpPr txBox="1"/>
          <p:nvPr/>
        </p:nvSpPr>
        <p:spPr>
          <a:xfrm>
            <a:off x="3750955" y="5621482"/>
            <a:ext cx="6118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https://arxiv.org/abs/1901.06240</a:t>
            </a:r>
            <a:r>
              <a:rPr lang="en-US" dirty="0"/>
              <a:t> (LSM)</a:t>
            </a:r>
          </a:p>
          <a:p>
            <a:r>
              <a:rPr lang="en-US" dirty="0">
                <a:hlinkClick r:id="rId4"/>
              </a:rPr>
              <a:t>https://arxiv.org/ftp/arxiv/papers/2104/2104.14264.pdf</a:t>
            </a:r>
            <a:r>
              <a:rPr lang="en-US" dirty="0"/>
              <a:t> (LSM)</a:t>
            </a:r>
          </a:p>
          <a:p>
            <a:r>
              <a:rPr lang="en-US" dirty="0">
                <a:hlinkClick r:id="rId5"/>
              </a:rPr>
              <a:t>https://arxiv.org/abs/1902.09726</a:t>
            </a:r>
            <a:r>
              <a:rPr lang="en-US" dirty="0"/>
              <a:t>  (neuron)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9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32CCD3-9905-4A8F-AC4E-1D9786BCF57C}"/>
              </a:ext>
            </a:extLst>
          </p:cNvPr>
          <p:cNvSpPr/>
          <p:nvPr/>
        </p:nvSpPr>
        <p:spPr>
          <a:xfrm>
            <a:off x="7662798" y="1771919"/>
            <a:ext cx="35369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latin typeface="Source Sans Pro" panose="020B0604020202020204" pitchFamily="34" charset="0"/>
              </a:rPr>
              <a:t>Dr.</a:t>
            </a:r>
            <a:r>
              <a:rPr lang="en-GB" sz="1200" b="1" dirty="0">
                <a:latin typeface="Source Sans Pro" panose="020B0604020202020204" pitchFamily="34" charset="0"/>
              </a:rPr>
              <a:t> Ted </a:t>
            </a:r>
            <a:r>
              <a:rPr lang="en-GB" sz="1200" b="1" dirty="0" err="1">
                <a:latin typeface="Source Sans Pro" panose="020B0604020202020204" pitchFamily="34" charset="0"/>
              </a:rPr>
              <a:t>Letavic</a:t>
            </a:r>
            <a:r>
              <a:rPr lang="en-GB" sz="1200" b="1" dirty="0">
                <a:latin typeface="Source Sans Pro" panose="020B0604020202020204" pitchFamily="34" charset="0"/>
              </a:rPr>
              <a:t>, CTO of Compute and </a:t>
            </a:r>
          </a:p>
          <a:p>
            <a:r>
              <a:rPr lang="en-GB" sz="1200" b="1" dirty="0">
                <a:latin typeface="Source Sans Pro" panose="020B0604020202020204" pitchFamily="34" charset="0"/>
              </a:rPr>
              <a:t>Wired Infrastructure Business Unit </a:t>
            </a:r>
          </a:p>
          <a:p>
            <a:r>
              <a:rPr lang="en-GB" sz="1200" b="1" dirty="0">
                <a:latin typeface="Source Sans Pro" panose="020B0604020202020204" pitchFamily="34" charset="0"/>
              </a:rPr>
              <a:t>GlobalFoundries</a:t>
            </a:r>
            <a:br>
              <a:rPr lang="en-GB" sz="1200" dirty="0">
                <a:latin typeface="Source Sans Pro" panose="020B0604020202020204" pitchFamily="34" charset="0"/>
              </a:rPr>
            </a:br>
            <a:endParaRPr lang="en-GB" sz="1200" dirty="0">
              <a:latin typeface="Source Sans Pro" panose="020B0604020202020204" pitchFamily="34" charset="0"/>
            </a:endParaRPr>
          </a:p>
          <a:p>
            <a:r>
              <a:rPr lang="en-GB" sz="1200" i="1" dirty="0">
                <a:latin typeface="Source Sans Pro" panose="020B0604020202020204" pitchFamily="34" charset="0"/>
              </a:rPr>
              <a:t>“</a:t>
            </a:r>
            <a:r>
              <a:rPr lang="en-GB" sz="1200" b="1" i="1" dirty="0">
                <a:latin typeface="Source Sans Pro" panose="020B0604020202020204" pitchFamily="34" charset="0"/>
              </a:rPr>
              <a:t>This is pioneering work </a:t>
            </a:r>
            <a:r>
              <a:rPr lang="en-GB" sz="1200" i="1" dirty="0">
                <a:latin typeface="Source Sans Pro" panose="020B0604020202020204" pitchFamily="34" charset="0"/>
              </a:rPr>
              <a:t>that showcases the advantages of mature SOI technology to demonstrate a new neural compute paradigm based on quantum </a:t>
            </a:r>
            <a:r>
              <a:rPr lang="en-GB" sz="1200" i="1" dirty="0" err="1">
                <a:latin typeface="Source Sans Pro" panose="020B0604020202020204" pitchFamily="34" charset="0"/>
              </a:rPr>
              <a:t>tunneling</a:t>
            </a:r>
            <a:r>
              <a:rPr lang="en-GB" sz="1200" i="1" dirty="0">
                <a:latin typeface="Source Sans Pro" panose="020B0604020202020204" pitchFamily="34" charset="0"/>
              </a:rPr>
              <a:t>."</a:t>
            </a:r>
            <a:endParaRPr lang="en-US" sz="12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BE913-C32C-49A9-93A0-27C6C9BE1C6B}"/>
              </a:ext>
            </a:extLst>
          </p:cNvPr>
          <p:cNvSpPr/>
          <p:nvPr/>
        </p:nvSpPr>
        <p:spPr>
          <a:xfrm>
            <a:off x="7665600" y="3417122"/>
            <a:ext cx="41512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Source Sans Pro" panose="020B0503030403020204" pitchFamily="34" charset="0"/>
              </a:rPr>
              <a:t>Prof. Ajay </a:t>
            </a:r>
            <a:r>
              <a:rPr lang="en-GB" sz="1200" b="1" dirty="0" err="1">
                <a:latin typeface="Source Sans Pro" panose="020B0503030403020204" pitchFamily="34" charset="0"/>
              </a:rPr>
              <a:t>Sood</a:t>
            </a:r>
            <a:r>
              <a:rPr lang="en-GB" sz="1200" b="1" dirty="0">
                <a:latin typeface="Source Sans Pro" panose="020B0503030403020204" pitchFamily="34" charset="0"/>
              </a:rPr>
              <a:t>, </a:t>
            </a:r>
          </a:p>
          <a:p>
            <a:r>
              <a:rPr lang="en-GB" sz="1200" b="1" dirty="0">
                <a:latin typeface="Source Sans Pro" panose="020B0503030403020204" pitchFamily="34" charset="0"/>
              </a:rPr>
              <a:t>Principal Scientific Advisor (PSA) </a:t>
            </a:r>
          </a:p>
          <a:p>
            <a:r>
              <a:rPr lang="en-GB" sz="1200" b="1" dirty="0">
                <a:latin typeface="Source Sans Pro" panose="020B0503030403020204" pitchFamily="34" charset="0"/>
              </a:rPr>
              <a:t>to the Government of India remarked </a:t>
            </a:r>
          </a:p>
          <a:p>
            <a:endParaRPr lang="en-GB" sz="1200" dirty="0">
              <a:latin typeface="Source Sans Pro" panose="020B0503030403020204" pitchFamily="34" charset="0"/>
            </a:endParaRPr>
          </a:p>
          <a:p>
            <a:r>
              <a:rPr lang="en-GB" sz="1200" i="1" dirty="0">
                <a:latin typeface="Source Sans Pro" panose="020B0503030403020204" pitchFamily="34" charset="0"/>
              </a:rPr>
              <a:t>“Demonstrating silicon-proven ideas based </a:t>
            </a:r>
          </a:p>
          <a:p>
            <a:r>
              <a:rPr lang="en-GB" sz="1200" i="1" dirty="0">
                <a:latin typeface="Source Sans Pro" panose="020B0503030403020204" pitchFamily="34" charset="0"/>
              </a:rPr>
              <a:t>on an untapped quantum phenomenon in silicon </a:t>
            </a:r>
          </a:p>
          <a:p>
            <a:r>
              <a:rPr lang="en-GB" sz="1200" i="1" dirty="0">
                <a:latin typeface="Source Sans Pro" panose="020B0503030403020204" pitchFamily="34" charset="0"/>
              </a:rPr>
              <a:t>to build efficient brain-like computing is </a:t>
            </a:r>
            <a:r>
              <a:rPr lang="en-GB" sz="1200" b="1" i="1" dirty="0">
                <a:latin typeface="Source Sans Pro" panose="020B0503030403020204" pitchFamily="34" charset="0"/>
              </a:rPr>
              <a:t>promising on the global scale. </a:t>
            </a:r>
            <a:r>
              <a:rPr lang="en-GB" sz="1200" i="1" dirty="0">
                <a:latin typeface="Source Sans Pro" panose="020B0503030403020204" pitchFamily="34" charset="0"/>
              </a:rPr>
              <a:t>The confluence of the national semiconductors priority as well as the emergence of AI and brain-scale computing hardware as the R&amp;D focus at the global level makes the demonstration very timely and compelling.” </a:t>
            </a:r>
            <a:endParaRPr lang="en-US" sz="1200" i="1" dirty="0"/>
          </a:p>
        </p:txBody>
      </p:sp>
      <p:pic>
        <p:nvPicPr>
          <p:cNvPr id="9" name="Picture 2" descr="Ted Letavic">
            <a:extLst>
              <a:ext uri="{FF2B5EF4-FFF2-40B4-BE49-F238E27FC236}">
                <a16:creationId xmlns:a16="http://schemas.microsoft.com/office/drawing/2014/main" id="{4E234ADF-D659-421D-A5C3-6AF24AA3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333" y="1360336"/>
            <a:ext cx="1496343" cy="14963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dian Institute of Science">
            <a:extLst>
              <a:ext uri="{FF2B5EF4-FFF2-40B4-BE49-F238E27FC236}">
                <a16:creationId xmlns:a16="http://schemas.microsoft.com/office/drawing/2014/main" id="{812657ED-4062-4042-9174-BCA0FA3E8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987" y="3274450"/>
            <a:ext cx="1619690" cy="13544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59063BDF-79EB-4A5D-A4FC-1F5032E4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050"/>
            <a:ext cx="8086320" cy="116293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The World’s First  Tunnelling Enabled Spiking Neural Network Chip on 45nm SOI Technology from India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131E7-1995-4DE9-A0C1-242E0B2D3A4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524000" y="651986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6/2/2022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CD0743-7314-4742-9314-2D49A54EF1E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534400" y="6519864"/>
            <a:ext cx="2133600" cy="3651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SNN Chip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5FF349-EE33-4683-A067-0860A54AAA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EF9910A-3D6F-4E75-85A3-E726D84804FC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5800A9-6197-4366-BFA2-27381557D504}"/>
              </a:ext>
            </a:extLst>
          </p:cNvPr>
          <p:cNvGrpSpPr/>
          <p:nvPr/>
        </p:nvGrpSpPr>
        <p:grpSpPr>
          <a:xfrm>
            <a:off x="3270309" y="1529874"/>
            <a:ext cx="4272666" cy="4745030"/>
            <a:chOff x="611560" y="188640"/>
            <a:chExt cx="5562641" cy="575314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AE01C9-87D2-43A6-92C5-53B2B32FC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60" y="188640"/>
              <a:ext cx="5562641" cy="5753142"/>
            </a:xfrm>
            <a:prstGeom prst="rect">
              <a:avLst/>
            </a:prstGeom>
          </p:spPr>
        </p:pic>
        <p:pic>
          <p:nvPicPr>
            <p:cNvPr id="13" name="Picture 2" descr="IEEE Spectrum on genomic data compression - GenomSys">
              <a:extLst>
                <a:ext uri="{FF2B5EF4-FFF2-40B4-BE49-F238E27FC236}">
                  <a16:creationId xmlns:a16="http://schemas.microsoft.com/office/drawing/2014/main" id="{72D2F4A0-F7B6-487F-AD55-34A8C3508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9959" y="1570184"/>
              <a:ext cx="2753591" cy="1376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51DE81-5CDA-4230-8C55-4CE2F33C40A1}"/>
                </a:ext>
              </a:extLst>
            </p:cNvPr>
            <p:cNvSpPr txBox="1"/>
            <p:nvPr/>
          </p:nvSpPr>
          <p:spPr>
            <a:xfrm>
              <a:off x="3691687" y="2616134"/>
              <a:ext cx="1482167" cy="447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June 2022</a:t>
              </a:r>
            </a:p>
          </p:txBody>
        </p:sp>
      </p:grpSp>
      <p:pic>
        <p:nvPicPr>
          <p:cNvPr id="15" name="Picture 4" descr="Listen Icon - Free PNG &amp; SVG 21603 - Noun Project">
            <a:extLst>
              <a:ext uri="{FF2B5EF4-FFF2-40B4-BE49-F238E27FC236}">
                <a16:creationId xmlns:a16="http://schemas.microsoft.com/office/drawing/2014/main" id="{8507D331-CF10-40C5-BA51-D86C7DD4A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9" y="4976793"/>
            <a:ext cx="734459" cy="7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ow to Build Domain Specific Automatic Speech Recognition Models on GPUs |  NVIDIA Technical Blog">
            <a:extLst>
              <a:ext uri="{FF2B5EF4-FFF2-40B4-BE49-F238E27FC236}">
                <a16:creationId xmlns:a16="http://schemas.microsoft.com/office/drawing/2014/main" id="{B6F97715-DBEC-43DB-AEF7-BBC10E951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8"/>
          <a:stretch/>
        </p:blipFill>
        <p:spPr bwMode="auto">
          <a:xfrm>
            <a:off x="2202290" y="5012239"/>
            <a:ext cx="631898" cy="72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ow to Build Domain Specific Automatic Speech Recognition Models on GPUs |  NVIDIA Technical Blog">
            <a:extLst>
              <a:ext uri="{FF2B5EF4-FFF2-40B4-BE49-F238E27FC236}">
                <a16:creationId xmlns:a16="http://schemas.microsoft.com/office/drawing/2014/main" id="{A7863A85-1B5A-4AAB-BFAE-BA0C49271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9" t="35388" r="38875" b="25064"/>
          <a:stretch/>
        </p:blipFill>
        <p:spPr bwMode="auto">
          <a:xfrm>
            <a:off x="1439080" y="5319307"/>
            <a:ext cx="50052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Integrated Circuit Chip clip art (116254) Free SVG Download / 4 Vector">
            <a:extLst>
              <a:ext uri="{FF2B5EF4-FFF2-40B4-BE49-F238E27FC236}">
                <a16:creationId xmlns:a16="http://schemas.microsoft.com/office/drawing/2014/main" id="{6A79AC38-4997-4137-B03B-84E36121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24" y="4758124"/>
            <a:ext cx="1017614" cy="58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94782D-00E4-4D79-916C-2B55284EF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291" y="2628554"/>
            <a:ext cx="1302296" cy="1712182"/>
          </a:xfrm>
          <a:prstGeom prst="rect">
            <a:avLst/>
          </a:prstGeom>
        </p:spPr>
      </p:pic>
      <p:pic>
        <p:nvPicPr>
          <p:cNvPr id="21" name="Picture 10" descr="GlobalFoundries Unveils GF Labs to Accelerate Technology Innovation">
            <a:extLst>
              <a:ext uri="{FF2B5EF4-FFF2-40B4-BE49-F238E27FC236}">
                <a16:creationId xmlns:a16="http://schemas.microsoft.com/office/drawing/2014/main" id="{71D51C71-5C1A-4484-863A-A590E8CAA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8" b="27017"/>
          <a:stretch/>
        </p:blipFill>
        <p:spPr bwMode="auto">
          <a:xfrm>
            <a:off x="9880287" y="1025904"/>
            <a:ext cx="2016768" cy="4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758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8350-EA34-4C72-9A1C-18BD80A9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16D5-5909-4D3D-8A64-BDFF405A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on chip yet mobile application </a:t>
            </a:r>
            <a:r>
              <a:rPr lang="en-US" dirty="0">
                <a:sym typeface="Wingdings" panose="05000000000000000000" pitchFamily="2" charset="2"/>
              </a:rPr>
              <a:t> ultra-low power</a:t>
            </a:r>
          </a:p>
          <a:p>
            <a:r>
              <a:rPr lang="en-US" dirty="0">
                <a:sym typeface="Wingdings" panose="05000000000000000000" pitchFamily="2" charset="2"/>
              </a:rPr>
              <a:t>Works at kHz speed  yet needs to be super compact  how to slow down CMOS without large capacitors?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Patented neuron physics and design!</a:t>
            </a:r>
          </a:p>
          <a:p>
            <a:r>
              <a:rPr lang="en-US" dirty="0">
                <a:sym typeface="Wingdings" panose="05000000000000000000" pitchFamily="2" charset="2"/>
              </a:rPr>
              <a:t>Patented neural network!</a:t>
            </a:r>
          </a:p>
          <a:p>
            <a:r>
              <a:rPr lang="en-US" dirty="0">
                <a:sym typeface="Wingdings" panose="05000000000000000000" pitchFamily="2" charset="2"/>
              </a:rPr>
              <a:t>Potential for a startup!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DA0FB-F89C-43F7-97AD-EBD4FB36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47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864049"/>
            <a:ext cx="7886700" cy="994172"/>
          </a:xfrm>
        </p:spPr>
        <p:txBody>
          <a:bodyPr/>
          <a:lstStyle/>
          <a:p>
            <a:pPr algn="ctr"/>
            <a:r>
              <a:rPr lang="en-GB" dirty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62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75" b="1" dirty="0" err="1">
                <a:latin typeface="+mj-lt"/>
              </a:rPr>
              <a:t>Maass</a:t>
            </a:r>
            <a:r>
              <a:rPr lang="en-US" sz="1275" b="1" dirty="0">
                <a:latin typeface="+mj-lt"/>
              </a:rPr>
              <a:t>, W. (2011).</a:t>
            </a:r>
            <a:r>
              <a:rPr lang="en-US" sz="1275" dirty="0">
                <a:latin typeface="+mj-lt"/>
              </a:rPr>
              <a:t> Liquid state machines: motivation, theory, and applications. In Computability in context: computation and logic in the real world (pp. 275-296).</a:t>
            </a:r>
            <a:endParaRPr lang="en-GB" sz="1275" dirty="0"/>
          </a:p>
          <a:p>
            <a:r>
              <a:rPr lang="en-US" sz="1275" b="1" dirty="0" err="1">
                <a:latin typeface="+mj-lt"/>
              </a:rPr>
              <a:t>Verstraeten</a:t>
            </a:r>
            <a:r>
              <a:rPr lang="en-US" sz="1275" dirty="0">
                <a:latin typeface="+mj-lt"/>
              </a:rPr>
              <a:t>, D., Schrauwen, B., Stroobandt, D., &amp; Van Campenhout, J. (</a:t>
            </a:r>
            <a:r>
              <a:rPr lang="en-US" sz="1275" b="1" dirty="0">
                <a:latin typeface="+mj-lt"/>
              </a:rPr>
              <a:t>2005</a:t>
            </a:r>
            <a:r>
              <a:rPr lang="en-US" sz="1275" dirty="0">
                <a:latin typeface="+mj-lt"/>
              </a:rPr>
              <a:t>). Isolated word recognition with the liquid state machine: a case study. Information Processing Letters, 95(6), 521-528.</a:t>
            </a:r>
            <a:endParaRPr lang="en-IN" sz="1275" dirty="0"/>
          </a:p>
          <a:p>
            <a:r>
              <a:rPr lang="en-US" sz="1275" b="1" dirty="0">
                <a:latin typeface="+mj-lt"/>
              </a:rPr>
              <a:t>Zhang</a:t>
            </a:r>
            <a:r>
              <a:rPr lang="en-US" sz="1275" dirty="0">
                <a:latin typeface="+mj-lt"/>
              </a:rPr>
              <a:t>, Y., Li, P., Jin, Y., &amp; Choe, Y. (</a:t>
            </a:r>
            <a:r>
              <a:rPr lang="en-US" sz="1275" b="1" dirty="0">
                <a:latin typeface="+mj-lt"/>
              </a:rPr>
              <a:t>2015</a:t>
            </a:r>
            <a:r>
              <a:rPr lang="en-US" sz="1275" dirty="0">
                <a:latin typeface="+mj-lt"/>
              </a:rPr>
              <a:t>). A digital liquid state machine with biologically inspired learning and its application to speech recognition. IEEE transactions on neural networks and learning systems, 26(11), 2635-2649.</a:t>
            </a:r>
            <a:endParaRPr lang="en-IN" sz="1275" dirty="0"/>
          </a:p>
          <a:p>
            <a:r>
              <a:rPr lang="en-IN" sz="1275" b="1" dirty="0">
                <a:latin typeface="+mj-lt"/>
              </a:rPr>
              <a:t>de </a:t>
            </a:r>
            <a:r>
              <a:rPr lang="en-IN" sz="1275" b="1" dirty="0" err="1">
                <a:latin typeface="+mj-lt"/>
              </a:rPr>
              <a:t>Azambuja</a:t>
            </a:r>
            <a:r>
              <a:rPr lang="en-IN" sz="1275" dirty="0">
                <a:latin typeface="+mj-lt"/>
              </a:rPr>
              <a:t>, R., Klein, F. B., Adams, S. V., Stoelen, M. F., &amp; Cangelosi, A. (</a:t>
            </a:r>
            <a:r>
              <a:rPr lang="en-IN" sz="1275" b="1" dirty="0">
                <a:latin typeface="+mj-lt"/>
              </a:rPr>
              <a:t>2017</a:t>
            </a:r>
            <a:r>
              <a:rPr lang="en-IN" sz="1275" dirty="0">
                <a:latin typeface="+mj-lt"/>
              </a:rPr>
              <a:t>, May). Short-term plasticity in a liquid state machine biomimetic robot arm controller. In 2017 International Joint Conference on Neural Networks (IJCNN) (pp. 3399-3408). IEEE.</a:t>
            </a:r>
            <a:endParaRPr lang="en-IN" sz="1275" dirty="0"/>
          </a:p>
          <a:p>
            <a:r>
              <a:rPr lang="en-US" sz="1275" b="1" dirty="0" err="1">
                <a:latin typeface="+mj-lt"/>
              </a:rPr>
              <a:t>Chrol</a:t>
            </a:r>
            <a:r>
              <a:rPr lang="en-US" sz="1275" b="1" dirty="0">
                <a:latin typeface="+mj-lt"/>
              </a:rPr>
              <a:t>-Cannon</a:t>
            </a:r>
            <a:r>
              <a:rPr lang="en-US" sz="1275" dirty="0">
                <a:latin typeface="+mj-lt"/>
              </a:rPr>
              <a:t>, J., &amp; Jin, Y. (</a:t>
            </a:r>
            <a:r>
              <a:rPr lang="en-US" sz="1275" b="1" dirty="0">
                <a:latin typeface="+mj-lt"/>
              </a:rPr>
              <a:t>2014</a:t>
            </a:r>
            <a:r>
              <a:rPr lang="en-US" sz="1275" dirty="0">
                <a:latin typeface="+mj-lt"/>
              </a:rPr>
              <a:t>). On the correlation between reservoir metrics and performance for time series classification under the influence of synaptic plasticity. PloS one, 9(7), e101792.</a:t>
            </a:r>
            <a:endParaRPr lang="en-GB" sz="1275" dirty="0">
              <a:latin typeface="+mj-lt"/>
            </a:endParaRPr>
          </a:p>
          <a:p>
            <a:r>
              <a:rPr lang="en-US" sz="1275" b="1" dirty="0" err="1">
                <a:latin typeface="+mj-lt"/>
              </a:rPr>
              <a:t>Legenstein</a:t>
            </a:r>
            <a:r>
              <a:rPr lang="en-US" sz="1275" dirty="0">
                <a:latin typeface="+mj-lt"/>
              </a:rPr>
              <a:t>, R., &amp; Maass, W. (</a:t>
            </a:r>
            <a:r>
              <a:rPr lang="en-US" sz="1275" b="1" dirty="0">
                <a:latin typeface="+mj-lt"/>
              </a:rPr>
              <a:t>2007</a:t>
            </a:r>
            <a:r>
              <a:rPr lang="en-US" sz="1275" dirty="0">
                <a:latin typeface="+mj-lt"/>
              </a:rPr>
              <a:t>). What makes a dynamical system computationally powerful. New directions in statistical signal processing: From systems to brain, 127-154.</a:t>
            </a:r>
            <a:endParaRPr lang="en-GB" sz="1275" dirty="0"/>
          </a:p>
          <a:p>
            <a:endParaRPr lang="en-US" sz="13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07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668" y="157182"/>
            <a:ext cx="3511271" cy="995915"/>
          </a:xfrm>
        </p:spPr>
        <p:txBody>
          <a:bodyPr>
            <a:normAutofit fontScale="90000"/>
          </a:bodyPr>
          <a:lstStyle/>
          <a:p>
            <a:r>
              <a:rPr lang="en-US" dirty="0"/>
              <a:t>Liquid State Machine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170" name="Picture 2" descr="http://iitbnf.iitb.ac.in/udayanresearch/wp-content/uploads/2018/05/NetworkStructur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216" y="182536"/>
            <a:ext cx="4482430" cy="309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water rip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52" y="3523966"/>
            <a:ext cx="2670764" cy="267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water ripp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17"/>
          <a:stretch/>
        </p:blipFill>
        <p:spPr bwMode="auto">
          <a:xfrm>
            <a:off x="1656653" y="1302599"/>
            <a:ext cx="2409825" cy="169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270" y="3467100"/>
            <a:ext cx="4708828" cy="2662134"/>
          </a:xfrm>
          <a:prstGeom prst="rect">
            <a:avLst/>
          </a:prstGeom>
        </p:spPr>
      </p:pic>
      <p:pic>
        <p:nvPicPr>
          <p:cNvPr id="7182" name="Picture 14" descr="Image result for ea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36"/>
          <a:stretch/>
        </p:blipFill>
        <p:spPr bwMode="auto">
          <a:xfrm>
            <a:off x="4121720" y="655139"/>
            <a:ext cx="1431355" cy="257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608316" y="1844902"/>
            <a:ext cx="571500" cy="34565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F4079-6CD3-463B-AF3A-1A03575167E5}"/>
              </a:ext>
            </a:extLst>
          </p:cNvPr>
          <p:cNvSpPr/>
          <p:nvPr/>
        </p:nvSpPr>
        <p:spPr>
          <a:xfrm>
            <a:off x="10987351" y="3693950"/>
            <a:ext cx="608742" cy="30067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D7D5D9-9DD7-49C7-8259-DC87EC0BF5F5}"/>
              </a:ext>
            </a:extLst>
          </p:cNvPr>
          <p:cNvSpPr/>
          <p:nvPr/>
        </p:nvSpPr>
        <p:spPr>
          <a:xfrm>
            <a:off x="10806902" y="3401302"/>
            <a:ext cx="608742" cy="30067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70A96A-F51A-4D4D-B174-269E897F8AD2}"/>
              </a:ext>
            </a:extLst>
          </p:cNvPr>
          <p:cNvSpPr/>
          <p:nvPr/>
        </p:nvSpPr>
        <p:spPr>
          <a:xfrm>
            <a:off x="10590417" y="3098141"/>
            <a:ext cx="669616" cy="30067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7">
            <a:extLst>
              <a:ext uri="{FF2B5EF4-FFF2-40B4-BE49-F238E27FC236}">
                <a16:creationId xmlns:a16="http://schemas.microsoft.com/office/drawing/2014/main" id="{48256C32-EEDE-4534-9241-1F7B3EF2AA9C}"/>
              </a:ext>
            </a:extLst>
          </p:cNvPr>
          <p:cNvSpPr/>
          <p:nvPr/>
        </p:nvSpPr>
        <p:spPr>
          <a:xfrm>
            <a:off x="10590418" y="3922821"/>
            <a:ext cx="760667" cy="34565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BFDF6-B0CE-4199-8B67-64B87D55F379}"/>
              </a:ext>
            </a:extLst>
          </p:cNvPr>
          <p:cNvSpPr txBox="1"/>
          <p:nvPr/>
        </p:nvSpPr>
        <p:spPr>
          <a:xfrm>
            <a:off x="10480532" y="23269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a  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BB61A2-204E-492D-A1F6-AF6ED2F78993}"/>
              </a:ext>
            </a:extLst>
          </p:cNvPr>
          <p:cNvSpPr txBox="1"/>
          <p:nvPr/>
        </p:nvSpPr>
        <p:spPr>
          <a:xfrm>
            <a:off x="10507259" y="3062301"/>
            <a:ext cx="833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</a:t>
            </a:r>
            <a:r>
              <a:rPr lang="en-US" dirty="0"/>
              <a:t> 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US" dirty="0"/>
              <a:t>  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7" name="Right Arrow 7">
            <a:extLst>
              <a:ext uri="{FF2B5EF4-FFF2-40B4-BE49-F238E27FC236}">
                <a16:creationId xmlns:a16="http://schemas.microsoft.com/office/drawing/2014/main" id="{958CB446-D8AA-4AE1-A761-BADABCCC7D3A}"/>
              </a:ext>
            </a:extLst>
          </p:cNvPr>
          <p:cNvSpPr/>
          <p:nvPr/>
        </p:nvSpPr>
        <p:spPr>
          <a:xfrm>
            <a:off x="10522927" y="2605510"/>
            <a:ext cx="760667" cy="34565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E69031-53B8-4559-A563-6051B57A3CAB}"/>
              </a:ext>
            </a:extLst>
          </p:cNvPr>
          <p:cNvSpPr/>
          <p:nvPr/>
        </p:nvSpPr>
        <p:spPr>
          <a:xfrm>
            <a:off x="10959302" y="2959641"/>
            <a:ext cx="190217" cy="1276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01E7-1077-4AC3-9081-F06B0322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3" y="36952"/>
            <a:ext cx="7182295" cy="823070"/>
          </a:xfrm>
        </p:spPr>
        <p:txBody>
          <a:bodyPr/>
          <a:lstStyle/>
          <a:p>
            <a:r>
              <a:rPr lang="en-US" dirty="0"/>
              <a:t>Spoken Digits as Spikes in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3023B0-9F44-4483-AFC5-567B622B7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07" y="827677"/>
            <a:ext cx="3274955" cy="24562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9A8BC-8B15-46C0-B918-C0DC22EA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968" y="6356350"/>
            <a:ext cx="1548465" cy="365125"/>
          </a:xfrm>
        </p:spPr>
        <p:txBody>
          <a:bodyPr/>
          <a:lstStyle/>
          <a:p>
            <a:fld id="{0087A75A-6787-4C63-B312-D8CEF761C4F4}" type="slidenum">
              <a:rPr lang="en-IN" smtClean="0"/>
              <a:t>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19A52-D340-4D3A-A3F8-75FD7908E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52" y="860022"/>
            <a:ext cx="3204916" cy="2403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45EB3C-5FEE-45A3-AD5B-B3B18CF2D0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648" y="900382"/>
            <a:ext cx="3204916" cy="2403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093533-7ED5-49B8-ADD6-93BDA26581B0}"/>
              </a:ext>
            </a:extLst>
          </p:cNvPr>
          <p:cNvSpPr txBox="1"/>
          <p:nvPr/>
        </p:nvSpPr>
        <p:spPr>
          <a:xfrm>
            <a:off x="3871383" y="694068"/>
            <a:ext cx="79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“Zero”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646F8-6DA4-420D-AC67-3B32F2FFD0C8}"/>
              </a:ext>
            </a:extLst>
          </p:cNvPr>
          <p:cNvSpPr txBox="1"/>
          <p:nvPr/>
        </p:nvSpPr>
        <p:spPr>
          <a:xfrm>
            <a:off x="6863265" y="734428"/>
            <a:ext cx="79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“One”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7C579-8EF9-4685-9EDF-4441709C3210}"/>
              </a:ext>
            </a:extLst>
          </p:cNvPr>
          <p:cNvSpPr txBox="1"/>
          <p:nvPr/>
        </p:nvSpPr>
        <p:spPr>
          <a:xfrm>
            <a:off x="10104336" y="715716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“Two”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336E1-A682-4019-BCBF-F879C71762C8}"/>
              </a:ext>
            </a:extLst>
          </p:cNvPr>
          <p:cNvSpPr txBox="1"/>
          <p:nvPr/>
        </p:nvSpPr>
        <p:spPr>
          <a:xfrm>
            <a:off x="338913" y="1103760"/>
            <a:ext cx="1919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Spectrogram:</a:t>
            </a:r>
          </a:p>
          <a:p>
            <a:r>
              <a:rPr lang="en-US" dirty="0"/>
              <a:t>Each Channel filters frequency in log scale and coverts into spikes in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B7D68-5BC4-41DB-AF3A-3B57B363729C}"/>
              </a:ext>
            </a:extLst>
          </p:cNvPr>
          <p:cNvSpPr/>
          <p:nvPr/>
        </p:nvSpPr>
        <p:spPr>
          <a:xfrm>
            <a:off x="116710" y="3591111"/>
            <a:ext cx="88016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Q1: Looking at the raster scans, can you tell them apart? Can you see the “pterodactyl”, “wolf/eagle” or the “ hanging snake”? </a:t>
            </a:r>
          </a:p>
          <a:p>
            <a:r>
              <a:rPr lang="en-US" sz="1600" dirty="0"/>
              <a:t>Answer: Yes. It is true that you can </a:t>
            </a:r>
            <a:r>
              <a:rPr lang="en-US" sz="1600" dirty="0" err="1"/>
              <a:t>recognise</a:t>
            </a:r>
            <a:r>
              <a:rPr lang="en-US" sz="1600" dirty="0"/>
              <a:t> patterns in the images, but the brain does not see it this way all at once, but the pattern unfolds in time (x-axis)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Q2. Can we learn a pattern of spikes in time? </a:t>
            </a:r>
          </a:p>
          <a:p>
            <a:r>
              <a:rPr lang="en-US" sz="1600" dirty="0"/>
              <a:t>Answer: We have done this in HW in a 2 layer fully connected Neural Network; So we detect </a:t>
            </a:r>
            <a:r>
              <a:rPr lang="en-US" sz="1600" dirty="0">
                <a:solidFill>
                  <a:srgbClr val="0070C0"/>
                </a:solidFill>
              </a:rPr>
              <a:t>co-incidence (blue circle) </a:t>
            </a:r>
            <a:r>
              <a:rPr lang="en-US" sz="1600" dirty="0"/>
              <a:t>and </a:t>
            </a:r>
            <a:r>
              <a:rPr lang="en-US" sz="1600" dirty="0">
                <a:solidFill>
                  <a:srgbClr val="00B050"/>
                </a:solidFill>
              </a:rPr>
              <a:t>delayed co-incidence (green circles).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Q3: Delayed Coincidence is just Delay + Coincidence. So how can we create a delay? </a:t>
            </a:r>
          </a:p>
          <a:p>
            <a:r>
              <a:rPr lang="en-US" sz="1600" dirty="0"/>
              <a:t>Answer: Any neuronal loop can produce a delay</a:t>
            </a:r>
          </a:p>
          <a:p>
            <a:r>
              <a:rPr lang="en-US" sz="1600" dirty="0">
                <a:solidFill>
                  <a:srgbClr val="FF0000"/>
                </a:solidFill>
              </a:rPr>
              <a:t>Q3: Do we a priori know the value of delay? If not, how do we make a network with all possible delays? </a:t>
            </a:r>
          </a:p>
          <a:p>
            <a:r>
              <a:rPr lang="en-US" sz="1600" dirty="0"/>
              <a:t>Answer: A random connection of neurons will create random sized loops to produce all possible delays, without doing any design. This is a fundamental property of randomness.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E8B8B4D-C92B-4974-8F31-9E8E5D4A1C3C}"/>
              </a:ext>
            </a:extLst>
          </p:cNvPr>
          <p:cNvGrpSpPr/>
          <p:nvPr/>
        </p:nvGrpSpPr>
        <p:grpSpPr>
          <a:xfrm>
            <a:off x="4171847" y="1264702"/>
            <a:ext cx="6934838" cy="1340182"/>
            <a:chOff x="4171847" y="1264702"/>
            <a:chExt cx="6934838" cy="134018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AA70D57-F7A6-45EB-8F28-0897C56FF530}"/>
                </a:ext>
              </a:extLst>
            </p:cNvPr>
            <p:cNvSpPr/>
            <p:nvPr/>
          </p:nvSpPr>
          <p:spPr>
            <a:xfrm>
              <a:off x="8084745" y="1965250"/>
              <a:ext cx="172015" cy="18106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C2856B9-0BB4-4DF2-9A05-AA0AC04276E7}"/>
                </a:ext>
              </a:extLst>
            </p:cNvPr>
            <p:cNvSpPr/>
            <p:nvPr/>
          </p:nvSpPr>
          <p:spPr>
            <a:xfrm>
              <a:off x="8084745" y="2423815"/>
              <a:ext cx="172015" cy="18106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0005030-27C2-421C-9F09-2539FD9752C6}"/>
                </a:ext>
              </a:extLst>
            </p:cNvPr>
            <p:cNvSpPr/>
            <p:nvPr/>
          </p:nvSpPr>
          <p:spPr>
            <a:xfrm>
              <a:off x="7312206" y="1390803"/>
              <a:ext cx="172015" cy="181069"/>
            </a:xfrm>
            <a:prstGeom prst="ellips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B33D44-47CE-438C-9EBD-CF43283A9DEA}"/>
                </a:ext>
              </a:extLst>
            </p:cNvPr>
            <p:cNvSpPr/>
            <p:nvPr/>
          </p:nvSpPr>
          <p:spPr>
            <a:xfrm>
              <a:off x="7657906" y="1658898"/>
              <a:ext cx="172015" cy="181069"/>
            </a:xfrm>
            <a:prstGeom prst="ellips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C3D2219-0389-4F63-A0F4-6CD1F2F4D5D9}"/>
                </a:ext>
              </a:extLst>
            </p:cNvPr>
            <p:cNvSpPr/>
            <p:nvPr/>
          </p:nvSpPr>
          <p:spPr>
            <a:xfrm>
              <a:off x="10934670" y="1929684"/>
              <a:ext cx="172015" cy="18106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424FCE-B556-4DA2-B980-A1F0AB6CD340}"/>
                </a:ext>
              </a:extLst>
            </p:cNvPr>
            <p:cNvSpPr/>
            <p:nvPr/>
          </p:nvSpPr>
          <p:spPr>
            <a:xfrm>
              <a:off x="10934670" y="2388249"/>
              <a:ext cx="172015" cy="18106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A13889-0255-4B30-9735-9C146CC281EE}"/>
                </a:ext>
              </a:extLst>
            </p:cNvPr>
            <p:cNvSpPr/>
            <p:nvPr/>
          </p:nvSpPr>
          <p:spPr>
            <a:xfrm>
              <a:off x="10162131" y="1355237"/>
              <a:ext cx="172015" cy="181069"/>
            </a:xfrm>
            <a:prstGeom prst="ellips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BAE2A3-D371-4F17-BB76-3739A63C9541}"/>
                </a:ext>
              </a:extLst>
            </p:cNvPr>
            <p:cNvSpPr/>
            <p:nvPr/>
          </p:nvSpPr>
          <p:spPr>
            <a:xfrm>
              <a:off x="10507831" y="1623332"/>
              <a:ext cx="172015" cy="181069"/>
            </a:xfrm>
            <a:prstGeom prst="ellips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6E9D82-8A89-4611-B89A-DB24EA5478A2}"/>
                </a:ext>
              </a:extLst>
            </p:cNvPr>
            <p:cNvSpPr/>
            <p:nvPr/>
          </p:nvSpPr>
          <p:spPr>
            <a:xfrm>
              <a:off x="4944386" y="1839149"/>
              <a:ext cx="172015" cy="18106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BB716F-A42E-4112-B6AC-577304987A8C}"/>
                </a:ext>
              </a:extLst>
            </p:cNvPr>
            <p:cNvSpPr/>
            <p:nvPr/>
          </p:nvSpPr>
          <p:spPr>
            <a:xfrm>
              <a:off x="4944386" y="2297714"/>
              <a:ext cx="172015" cy="18106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C5D6C99-A9D3-4305-AE5E-7FAE6EE3EDB4}"/>
                </a:ext>
              </a:extLst>
            </p:cNvPr>
            <p:cNvSpPr/>
            <p:nvPr/>
          </p:nvSpPr>
          <p:spPr>
            <a:xfrm>
              <a:off x="4171847" y="1264702"/>
              <a:ext cx="172015" cy="181069"/>
            </a:xfrm>
            <a:prstGeom prst="ellips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045FDDB-DF6E-4D47-8026-50B2ED209FD2}"/>
                </a:ext>
              </a:extLst>
            </p:cNvPr>
            <p:cNvSpPr/>
            <p:nvPr/>
          </p:nvSpPr>
          <p:spPr>
            <a:xfrm>
              <a:off x="4517547" y="1532797"/>
              <a:ext cx="172015" cy="181069"/>
            </a:xfrm>
            <a:prstGeom prst="ellips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4B3235-A318-4624-8A9B-4AC29CEA3A05}"/>
              </a:ext>
            </a:extLst>
          </p:cNvPr>
          <p:cNvGrpSpPr/>
          <p:nvPr/>
        </p:nvGrpSpPr>
        <p:grpSpPr>
          <a:xfrm>
            <a:off x="9162456" y="4418091"/>
            <a:ext cx="2208364" cy="161914"/>
            <a:chOff x="9162456" y="4418091"/>
            <a:chExt cx="2208364" cy="16191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92DC62F-E6D6-4FD8-960F-947733F7031D}"/>
                </a:ext>
              </a:extLst>
            </p:cNvPr>
            <p:cNvSpPr/>
            <p:nvPr/>
          </p:nvSpPr>
          <p:spPr>
            <a:xfrm>
              <a:off x="9560459" y="4418091"/>
              <a:ext cx="126689" cy="15390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67AEC1-1A90-4A70-AF3D-4FCA1C29FABC}"/>
                </a:ext>
              </a:extLst>
            </p:cNvPr>
            <p:cNvCxnSpPr>
              <a:stCxn id="28" idx="6"/>
            </p:cNvCxnSpPr>
            <p:nvPr/>
          </p:nvCxnSpPr>
          <p:spPr>
            <a:xfrm>
              <a:off x="9687148" y="4495046"/>
              <a:ext cx="417188" cy="452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46786E3-B61C-45EC-8947-A97954DA66BB}"/>
                </a:ext>
              </a:extLst>
            </p:cNvPr>
            <p:cNvGrpSpPr/>
            <p:nvPr/>
          </p:nvGrpSpPr>
          <p:grpSpPr>
            <a:xfrm>
              <a:off x="10104336" y="4418091"/>
              <a:ext cx="543877" cy="153909"/>
              <a:chOff x="9712859" y="4570491"/>
              <a:chExt cx="543877" cy="153909"/>
            </a:xfrm>
            <a:noFill/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6DBC468-25FC-4F63-B983-58F332E7A88C}"/>
                  </a:ext>
                </a:extLst>
              </p:cNvPr>
              <p:cNvSpPr/>
              <p:nvPr/>
            </p:nvSpPr>
            <p:spPr>
              <a:xfrm>
                <a:off x="9712859" y="4570491"/>
                <a:ext cx="126689" cy="153909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D5789F4-2196-4CFD-8E67-EC2898C1C34B}"/>
                  </a:ext>
                </a:extLst>
              </p:cNvPr>
              <p:cNvCxnSpPr>
                <a:stCxn id="31" idx="6"/>
              </p:cNvCxnSpPr>
              <p:nvPr/>
            </p:nvCxnSpPr>
            <p:spPr>
              <a:xfrm>
                <a:off x="9839548" y="4647446"/>
                <a:ext cx="417188" cy="4526"/>
              </a:xfrm>
              <a:prstGeom prst="straightConnector1">
                <a:avLst/>
              </a:prstGeom>
              <a:grpFill/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A587D8-0C32-474C-8D7B-3847751682BA}"/>
                </a:ext>
              </a:extLst>
            </p:cNvPr>
            <p:cNvGrpSpPr/>
            <p:nvPr/>
          </p:nvGrpSpPr>
          <p:grpSpPr>
            <a:xfrm>
              <a:off x="10683691" y="4426096"/>
              <a:ext cx="543877" cy="153909"/>
              <a:chOff x="9712859" y="4570491"/>
              <a:chExt cx="543877" cy="153909"/>
            </a:xfrm>
            <a:noFill/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1833602-6E92-456E-B520-DF4A2497DDCD}"/>
                  </a:ext>
                </a:extLst>
              </p:cNvPr>
              <p:cNvSpPr/>
              <p:nvPr/>
            </p:nvSpPr>
            <p:spPr>
              <a:xfrm>
                <a:off x="9712859" y="4570491"/>
                <a:ext cx="126689" cy="153909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4EFE5E6-BECC-4FA0-837B-E4ED72E7F017}"/>
                  </a:ext>
                </a:extLst>
              </p:cNvPr>
              <p:cNvCxnSpPr>
                <a:stCxn id="35" idx="6"/>
              </p:cNvCxnSpPr>
              <p:nvPr/>
            </p:nvCxnSpPr>
            <p:spPr>
              <a:xfrm>
                <a:off x="9839548" y="4647446"/>
                <a:ext cx="417188" cy="4526"/>
              </a:xfrm>
              <a:prstGeom prst="straightConnector1">
                <a:avLst/>
              </a:prstGeom>
              <a:grpFill/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3109213-2741-42DC-BFD4-D606C20517EE}"/>
                </a:ext>
              </a:extLst>
            </p:cNvPr>
            <p:cNvCxnSpPr/>
            <p:nvPr/>
          </p:nvCxnSpPr>
          <p:spPr>
            <a:xfrm>
              <a:off x="9162456" y="4494055"/>
              <a:ext cx="417188" cy="452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E6253C3-C6FD-4926-9158-010F3EF71D48}"/>
                </a:ext>
              </a:extLst>
            </p:cNvPr>
            <p:cNvSpPr/>
            <p:nvPr/>
          </p:nvSpPr>
          <p:spPr>
            <a:xfrm>
              <a:off x="11244131" y="4426096"/>
              <a:ext cx="126689" cy="15390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45DFD0E6-6815-46BA-996E-2083344B2BFC}"/>
                </a:ext>
              </a:extLst>
            </p:cNvPr>
            <p:cNvCxnSpPr>
              <a:stCxn id="38" idx="5"/>
              <a:endCxn id="28" idx="4"/>
            </p:cNvCxnSpPr>
            <p:nvPr/>
          </p:nvCxnSpPr>
          <p:spPr>
            <a:xfrm rot="5400000">
              <a:off x="10480769" y="3700502"/>
              <a:ext cx="14534" cy="1728463"/>
            </a:xfrm>
            <a:prstGeom prst="bentConnector3">
              <a:avLst>
                <a:gd name="adj1" fmla="val 1727941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542ED06-983A-4195-9FEE-A949D1687C0C}"/>
              </a:ext>
            </a:extLst>
          </p:cNvPr>
          <p:cNvGrpSpPr/>
          <p:nvPr/>
        </p:nvGrpSpPr>
        <p:grpSpPr>
          <a:xfrm>
            <a:off x="9181008" y="5072755"/>
            <a:ext cx="2208364" cy="161914"/>
            <a:chOff x="9181008" y="5072755"/>
            <a:chExt cx="2208364" cy="16191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2BF2A95-C553-4FBB-A092-E12BB00EDB74}"/>
                </a:ext>
              </a:extLst>
            </p:cNvPr>
            <p:cNvSpPr/>
            <p:nvPr/>
          </p:nvSpPr>
          <p:spPr>
            <a:xfrm>
              <a:off x="9579011" y="5072755"/>
              <a:ext cx="126689" cy="153909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DB7CC6A-8FC1-404B-8CCE-F2A7565131F0}"/>
                </a:ext>
              </a:extLst>
            </p:cNvPr>
            <p:cNvCxnSpPr>
              <a:stCxn id="41" idx="6"/>
            </p:cNvCxnSpPr>
            <p:nvPr/>
          </p:nvCxnSpPr>
          <p:spPr>
            <a:xfrm>
              <a:off x="9705700" y="5149710"/>
              <a:ext cx="417188" cy="452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6144BD-936B-4468-BA0C-586486593A8C}"/>
                </a:ext>
              </a:extLst>
            </p:cNvPr>
            <p:cNvGrpSpPr/>
            <p:nvPr/>
          </p:nvGrpSpPr>
          <p:grpSpPr>
            <a:xfrm>
              <a:off x="10122888" y="5072755"/>
              <a:ext cx="543877" cy="153909"/>
              <a:chOff x="9712859" y="4570491"/>
              <a:chExt cx="543877" cy="153909"/>
            </a:xfrm>
            <a:no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D37B56-9472-4E88-B80D-3924489E2420}"/>
                  </a:ext>
                </a:extLst>
              </p:cNvPr>
              <p:cNvSpPr/>
              <p:nvPr/>
            </p:nvSpPr>
            <p:spPr>
              <a:xfrm>
                <a:off x="9712859" y="4570491"/>
                <a:ext cx="126689" cy="153909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655FBE4-58D9-408E-B2C3-48DEBE2946EC}"/>
                  </a:ext>
                </a:extLst>
              </p:cNvPr>
              <p:cNvCxnSpPr>
                <a:stCxn id="44" idx="6"/>
              </p:cNvCxnSpPr>
              <p:nvPr/>
            </p:nvCxnSpPr>
            <p:spPr>
              <a:xfrm>
                <a:off x="9839548" y="4647446"/>
                <a:ext cx="417188" cy="4526"/>
              </a:xfrm>
              <a:prstGeom prst="straightConnector1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B8FB17D-EC0F-467E-9DBB-DFEBFD8C4C46}"/>
                </a:ext>
              </a:extLst>
            </p:cNvPr>
            <p:cNvGrpSpPr/>
            <p:nvPr/>
          </p:nvGrpSpPr>
          <p:grpSpPr>
            <a:xfrm>
              <a:off x="10702243" y="5080760"/>
              <a:ext cx="543877" cy="153909"/>
              <a:chOff x="9712859" y="4570491"/>
              <a:chExt cx="543877" cy="153909"/>
            </a:xfrm>
            <a:noFill/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DB14982-D576-4A15-9C1C-6B4770A32F81}"/>
                  </a:ext>
                </a:extLst>
              </p:cNvPr>
              <p:cNvSpPr/>
              <p:nvPr/>
            </p:nvSpPr>
            <p:spPr>
              <a:xfrm>
                <a:off x="9712859" y="4570491"/>
                <a:ext cx="126689" cy="153909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75F903D-32F0-4ADE-A066-516F781AD5F5}"/>
                  </a:ext>
                </a:extLst>
              </p:cNvPr>
              <p:cNvCxnSpPr>
                <a:stCxn id="47" idx="6"/>
              </p:cNvCxnSpPr>
              <p:nvPr/>
            </p:nvCxnSpPr>
            <p:spPr>
              <a:xfrm>
                <a:off x="9839548" y="4647446"/>
                <a:ext cx="417188" cy="4526"/>
              </a:xfrm>
              <a:prstGeom prst="straightConnector1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BA778AD-EAB6-436D-8F79-E908EC1953F8}"/>
                </a:ext>
              </a:extLst>
            </p:cNvPr>
            <p:cNvCxnSpPr/>
            <p:nvPr/>
          </p:nvCxnSpPr>
          <p:spPr>
            <a:xfrm>
              <a:off x="9181008" y="5148719"/>
              <a:ext cx="417188" cy="4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75A1D2D-2250-4A7A-A002-0210FCB43974}"/>
                </a:ext>
              </a:extLst>
            </p:cNvPr>
            <p:cNvSpPr/>
            <p:nvPr/>
          </p:nvSpPr>
          <p:spPr>
            <a:xfrm>
              <a:off x="11262683" y="5080760"/>
              <a:ext cx="126689" cy="153909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6F2E56EB-7BD6-474B-8D60-ABDCC694AA0F}"/>
                </a:ext>
              </a:extLst>
            </p:cNvPr>
            <p:cNvCxnSpPr>
              <a:stCxn id="50" idx="5"/>
              <a:endCxn id="41" idx="4"/>
            </p:cNvCxnSpPr>
            <p:nvPr/>
          </p:nvCxnSpPr>
          <p:spPr>
            <a:xfrm rot="5400000">
              <a:off x="10499321" y="4355166"/>
              <a:ext cx="14534" cy="1728463"/>
            </a:xfrm>
            <a:prstGeom prst="bentConnector3">
              <a:avLst>
                <a:gd name="adj1" fmla="val 1727941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E13D6863-986A-49B3-BA7D-40F3F831B151}"/>
              </a:ext>
            </a:extLst>
          </p:cNvPr>
          <p:cNvCxnSpPr>
            <a:stCxn id="44" idx="7"/>
            <a:endCxn id="38" idx="0"/>
          </p:cNvCxnSpPr>
          <p:nvPr/>
        </p:nvCxnSpPr>
        <p:spPr>
          <a:xfrm rot="5400000" flipH="1" flipV="1">
            <a:off x="10434651" y="4222469"/>
            <a:ext cx="669198" cy="1076452"/>
          </a:xfrm>
          <a:prstGeom prst="bentConnector3">
            <a:avLst>
              <a:gd name="adj1" fmla="val 134160"/>
            </a:avLst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5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D6C1-8F00-48F3-88ED-9AB5CC20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vs. Biological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695CD-EE54-4738-B14F-DEEEB547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4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3942D4-2CC6-40AA-940D-BD2564F9A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9" y="1346993"/>
            <a:ext cx="4010025" cy="2676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F09D1-5BB9-438E-8BE1-76A9D9CD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82" y="4161698"/>
            <a:ext cx="6381818" cy="2194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A1458F-7411-4ED1-9DAE-D13953DC9F53}"/>
              </a:ext>
            </a:extLst>
          </p:cNvPr>
          <p:cNvSpPr txBox="1"/>
          <p:nvPr/>
        </p:nvSpPr>
        <p:spPr>
          <a:xfrm>
            <a:off x="5434445" y="1870364"/>
            <a:ext cx="50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Neural Network: Each layer is a learning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0DB2F-8EF2-4F06-AC3D-1C45C3AFA985}"/>
              </a:ext>
            </a:extLst>
          </p:cNvPr>
          <p:cNvSpPr txBox="1"/>
          <p:nvPr/>
        </p:nvSpPr>
        <p:spPr>
          <a:xfrm>
            <a:off x="6525491" y="3796573"/>
            <a:ext cx="5666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Liquid State Machine: This consists of two parts </a:t>
            </a:r>
          </a:p>
          <a:p>
            <a:pPr marL="342900" indent="-342900">
              <a:buAutoNum type="arabicParenBoth"/>
            </a:pPr>
            <a:r>
              <a:rPr lang="en-US" dirty="0"/>
              <a:t>Reservoir : Recurrent Random NN with fixed synapses </a:t>
            </a:r>
          </a:p>
          <a:p>
            <a:pPr marL="342900" indent="-342900">
              <a:buAutoNum type="arabicParenBoth"/>
            </a:pPr>
            <a:r>
              <a:rPr lang="en-US" dirty="0"/>
              <a:t>Classification Layer: Single layer learning synapses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ACC26-1350-4FC0-B818-202496003407}"/>
              </a:ext>
            </a:extLst>
          </p:cNvPr>
          <p:cNvSpPr txBox="1"/>
          <p:nvPr/>
        </p:nvSpPr>
        <p:spPr>
          <a:xfrm>
            <a:off x="3228110" y="625783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Recurrent Connected Neural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7FEBE7-C68B-4E4A-AF8F-D1B43D0D5ADA}"/>
              </a:ext>
            </a:extLst>
          </p:cNvPr>
          <p:cNvSpPr txBox="1"/>
          <p:nvPr/>
        </p:nvSpPr>
        <p:spPr>
          <a:xfrm>
            <a:off x="4411640" y="3505884"/>
            <a:ext cx="227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Learning Layer for Classification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4938E86-E9F0-45D0-AF61-3A0B27D2BCB9}"/>
              </a:ext>
            </a:extLst>
          </p:cNvPr>
          <p:cNvSpPr/>
          <p:nvPr/>
        </p:nvSpPr>
        <p:spPr>
          <a:xfrm>
            <a:off x="2687781" y="6257835"/>
            <a:ext cx="540329" cy="463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DA4E9B-E131-4C80-8817-84BE51E494E8}"/>
              </a:ext>
            </a:extLst>
          </p:cNvPr>
          <p:cNvSpPr/>
          <p:nvPr/>
        </p:nvSpPr>
        <p:spPr>
          <a:xfrm>
            <a:off x="5271656" y="4180664"/>
            <a:ext cx="550718" cy="511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7C463-DCFB-47C7-8C09-7DFD866EB890}"/>
              </a:ext>
            </a:extLst>
          </p:cNvPr>
          <p:cNvSpPr/>
          <p:nvPr/>
        </p:nvSpPr>
        <p:spPr>
          <a:xfrm>
            <a:off x="6603043" y="4784586"/>
            <a:ext cx="55889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Q1: Which one looks more biological?</a:t>
            </a:r>
          </a:p>
          <a:p>
            <a:r>
              <a:rPr lang="en-US" dirty="0"/>
              <a:t>Answer: LSM looks more disordered – less designed like biology</a:t>
            </a:r>
          </a:p>
          <a:p>
            <a:r>
              <a:rPr lang="en-US" dirty="0">
                <a:solidFill>
                  <a:srgbClr val="FF0000"/>
                </a:solidFill>
              </a:rPr>
              <a:t>Q2: Which one has less number of parameters?</a:t>
            </a:r>
          </a:p>
          <a:p>
            <a:r>
              <a:rPr lang="en-US" dirty="0"/>
              <a:t>Answer: LSM has only one learning layer </a:t>
            </a:r>
            <a:r>
              <a:rPr lang="en-US" dirty="0">
                <a:sym typeface="Wingdings" panose="05000000000000000000" pitchFamily="2" charset="2"/>
              </a:rPr>
              <a:t> less parameters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226469"/>
            <a:ext cx="7886700" cy="3283670"/>
          </a:xfrm>
        </p:spPr>
        <p:txBody>
          <a:bodyPr>
            <a:normAutofit fontScale="92500"/>
          </a:bodyPr>
          <a:lstStyle/>
          <a:p>
            <a:r>
              <a:rPr lang="en-US" dirty="0"/>
              <a:t>Good performance is attributed to </a:t>
            </a:r>
            <a:r>
              <a:rPr lang="en-US" dirty="0">
                <a:solidFill>
                  <a:srgbClr val="FF0000"/>
                </a:solidFill>
              </a:rPr>
              <a:t>recurrent </a:t>
            </a:r>
            <a:r>
              <a:rPr lang="en-US" b="1" dirty="0">
                <a:solidFill>
                  <a:srgbClr val="FF0000"/>
                </a:solidFill>
              </a:rPr>
              <a:t>non-linear </a:t>
            </a:r>
            <a:r>
              <a:rPr lang="en-US" dirty="0">
                <a:solidFill>
                  <a:srgbClr val="FF0000"/>
                </a:solidFill>
              </a:rPr>
              <a:t>dynamics</a:t>
            </a:r>
          </a:p>
          <a:p>
            <a:pPr lvl="1"/>
            <a:r>
              <a:rPr lang="en-US" b="1" dirty="0">
                <a:solidFill>
                  <a:srgbClr val="002060"/>
                </a:solidFill>
              </a:rPr>
              <a:t>Quantify how much non-linearity these systems possess!</a:t>
            </a:r>
          </a:p>
          <a:p>
            <a:r>
              <a:rPr lang="en-US" dirty="0"/>
              <a:t>Computations in an LSM are thought to be mysterious due to their </a:t>
            </a:r>
            <a:r>
              <a:rPr lang="en-US" b="1" dirty="0">
                <a:solidFill>
                  <a:srgbClr val="FF0000"/>
                </a:solidFill>
              </a:rPr>
              <a:t>recurrent random connectivity</a:t>
            </a:r>
          </a:p>
          <a:p>
            <a:pPr lvl="1"/>
            <a:r>
              <a:rPr lang="en-US" b="1" dirty="0">
                <a:solidFill>
                  <a:srgbClr val="002060"/>
                </a:solidFill>
              </a:rPr>
              <a:t>Modelling of these systems!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/>
              <a:t>Due to </a:t>
            </a:r>
            <a:r>
              <a:rPr lang="en-US" b="1" dirty="0">
                <a:solidFill>
                  <a:srgbClr val="0000FF"/>
                </a:solidFill>
              </a:rPr>
              <a:t>vast</a:t>
            </a:r>
            <a:r>
              <a:rPr lang="en-US" dirty="0">
                <a:solidFill>
                  <a:srgbClr val="0000FF"/>
                </a:solidFill>
              </a:rPr>
              <a:t> parameter design space</a:t>
            </a:r>
            <a:r>
              <a:rPr lang="en-US" dirty="0"/>
              <a:t>, tuning is </a:t>
            </a:r>
            <a:r>
              <a:rPr lang="en-US" dirty="0">
                <a:solidFill>
                  <a:srgbClr val="FF0000"/>
                </a:solidFill>
              </a:rPr>
              <a:t>costly</a:t>
            </a:r>
          </a:p>
          <a:p>
            <a:pPr lvl="1"/>
            <a:r>
              <a:rPr lang="en-US" b="1" dirty="0">
                <a:solidFill>
                  <a:srgbClr val="002060"/>
                </a:solidFill>
              </a:rPr>
              <a:t>Is there a better performance predictor?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397998" y="1610806"/>
            <a:ext cx="960644" cy="595496"/>
            <a:chOff x="7831997" y="1004742"/>
            <a:chExt cx="1280858" cy="793994"/>
          </a:xfrm>
        </p:grpSpPr>
        <p:sp>
          <p:nvSpPr>
            <p:cNvPr id="20" name="Rectangle 19"/>
            <p:cNvSpPr/>
            <p:nvPr/>
          </p:nvSpPr>
          <p:spPr>
            <a:xfrm>
              <a:off x="7899446" y="1024518"/>
              <a:ext cx="1213409" cy="738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 dirty="0">
                  <a:solidFill>
                    <a:schemeClr val="bg2">
                      <a:lumMod val="50000"/>
                    </a:schemeClr>
                  </a:solidFill>
                </a:rPr>
                <a:t>Neurons,</a:t>
              </a:r>
              <a:br>
                <a:rPr lang="en-US" sz="1500" b="1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500" b="1" dirty="0">
                  <a:solidFill>
                    <a:schemeClr val="bg2">
                      <a:lumMod val="50000"/>
                    </a:schemeClr>
                  </a:solidFill>
                </a:rPr>
                <a:t>synapses</a:t>
              </a: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7831997" y="1004742"/>
              <a:ext cx="1205710" cy="793994"/>
            </a:xfrm>
            <a:prstGeom prst="wedgeRoundRectCallou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</p:spTree>
    <p:extLst>
      <p:ext uri="{BB962C8B-B14F-4D97-AF65-F5344CB8AC3E}">
        <p14:creationId xmlns:p14="http://schemas.microsoft.com/office/powerpoint/2010/main" val="134916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3633"/>
          <a:stretch/>
        </p:blipFill>
        <p:spPr>
          <a:xfrm>
            <a:off x="2014645" y="673333"/>
            <a:ext cx="6883799" cy="168878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276867" y="2952885"/>
            <a:ext cx="271505" cy="209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12021" y="-25053"/>
            <a:ext cx="9542907" cy="746936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prediction by Spiking Activity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1554" y="1076836"/>
            <a:ext cx="1826402" cy="102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chemeClr val="tx2">
                    <a:lumMod val="50000"/>
                  </a:schemeClr>
                </a:solidFill>
              </a:rPr>
              <a:t>Reservoir Spike Rate</a:t>
            </a:r>
            <a:endParaRPr lang="en-IN" sz="27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6</a:t>
            </a:fld>
            <a:endParaRPr lang="en-IN"/>
          </a:p>
        </p:txBody>
      </p:sp>
      <p:grpSp>
        <p:nvGrpSpPr>
          <p:cNvPr id="28" name="Group 27"/>
          <p:cNvGrpSpPr/>
          <p:nvPr/>
        </p:nvGrpSpPr>
        <p:grpSpPr>
          <a:xfrm>
            <a:off x="1013482" y="1973907"/>
            <a:ext cx="7401649" cy="1957955"/>
            <a:chOff x="1298646" y="2335882"/>
            <a:chExt cx="9791657" cy="2112071"/>
          </a:xfrm>
        </p:grpSpPr>
        <p:sp>
          <p:nvSpPr>
            <p:cNvPr id="9" name="Content Placeholder 4"/>
            <p:cNvSpPr txBox="1">
              <a:spLocks/>
            </p:cNvSpPr>
            <p:nvPr/>
          </p:nvSpPr>
          <p:spPr>
            <a:xfrm>
              <a:off x="1298646" y="3109350"/>
              <a:ext cx="2678722" cy="1198897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700" dirty="0">
                  <a:solidFill>
                    <a:schemeClr val="tx2">
                      <a:lumMod val="50000"/>
                    </a:schemeClr>
                  </a:solidFill>
                </a:rPr>
                <a:t>Classifier</a:t>
              </a:r>
              <a:br>
                <a:rPr lang="en-US" sz="2700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en-US" sz="2700" dirty="0">
                  <a:solidFill>
                    <a:schemeClr val="tx2">
                      <a:lumMod val="50000"/>
                    </a:schemeClr>
                  </a:solidFill>
                </a:rPr>
                <a:t>Performance</a:t>
              </a:r>
              <a:endParaRPr lang="en-IN" sz="27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085350" y="2957861"/>
              <a:ext cx="8004953" cy="1490092"/>
              <a:chOff x="3085350" y="2957861"/>
              <a:chExt cx="8004953" cy="14900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7320759" y="3639399"/>
                    <a:ext cx="263687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𝑅𝑒𝑠𝑒𝑟𝑣𝑜𝑖𝑟</m:t>
                          </m:r>
                          <m: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𝑙𝑒𝑠𝑠</m:t>
                          </m:r>
                          <m: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𝑛𝑒𝑡𝑤𝑜𝑟𝑘</m:t>
                          </m:r>
                        </m:oMath>
                      </m:oMathPara>
                    </a14:m>
                    <a:endParaRPr lang="en-IN" sz="12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0759" y="3639399"/>
                    <a:ext cx="263687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2"/>
              <a:srcRect t="36266" b="36139"/>
              <a:stretch/>
            </p:blipFill>
            <p:spPr>
              <a:xfrm>
                <a:off x="3085350" y="2957861"/>
                <a:ext cx="8004953" cy="1490092"/>
              </a:xfrm>
              <a:prstGeom prst="rect">
                <a:avLst/>
              </a:prstGeom>
            </p:spPr>
          </p:pic>
        </p:grpSp>
        <p:sp>
          <p:nvSpPr>
            <p:cNvPr id="25" name="Freeform 24"/>
            <p:cNvSpPr/>
            <p:nvPr/>
          </p:nvSpPr>
          <p:spPr>
            <a:xfrm>
              <a:off x="10284491" y="2335882"/>
              <a:ext cx="490904" cy="913784"/>
            </a:xfrm>
            <a:custGeom>
              <a:avLst/>
              <a:gdLst>
                <a:gd name="connsiteX0" fmla="*/ 82690 w 502402"/>
                <a:gd name="connsiteY0" fmla="*/ 0 h 913784"/>
                <a:gd name="connsiteX1" fmla="*/ 474575 w 502402"/>
                <a:gd name="connsiteY1" fmla="*/ 293915 h 913784"/>
                <a:gd name="connsiteX2" fmla="*/ 425590 w 502402"/>
                <a:gd name="connsiteY2" fmla="*/ 734786 h 913784"/>
                <a:gd name="connsiteX3" fmla="*/ 66361 w 502402"/>
                <a:gd name="connsiteY3" fmla="*/ 898072 h 913784"/>
                <a:gd name="connsiteX4" fmla="*/ 1047 w 502402"/>
                <a:gd name="connsiteY4" fmla="*/ 898072 h 91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402" h="913784">
                  <a:moveTo>
                    <a:pt x="82690" y="0"/>
                  </a:moveTo>
                  <a:cubicBezTo>
                    <a:pt x="250057" y="85725"/>
                    <a:pt x="417425" y="171451"/>
                    <a:pt x="474575" y="293915"/>
                  </a:cubicBezTo>
                  <a:cubicBezTo>
                    <a:pt x="531725" y="416379"/>
                    <a:pt x="493626" y="634093"/>
                    <a:pt x="425590" y="734786"/>
                  </a:cubicBezTo>
                  <a:cubicBezTo>
                    <a:pt x="357554" y="835479"/>
                    <a:pt x="137118" y="870858"/>
                    <a:pt x="66361" y="898072"/>
                  </a:cubicBezTo>
                  <a:cubicBezTo>
                    <a:pt x="-4396" y="925286"/>
                    <a:pt x="-1675" y="911679"/>
                    <a:pt x="1047" y="898072"/>
                  </a:cubicBezTo>
                </a:path>
              </a:pathLst>
            </a:custGeom>
            <a:noFill/>
            <a:ln w="127000">
              <a:solidFill>
                <a:srgbClr val="00B050">
                  <a:alpha val="50000"/>
                </a:srgbClr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6E0B61-205D-4C97-9D65-BE77E3FBA654}"/>
                  </a:ext>
                </a:extLst>
              </p:cNvPr>
              <p:cNvSpPr txBox="1"/>
              <p:nvPr/>
            </p:nvSpPr>
            <p:spPr>
              <a:xfrm>
                <a:off x="190509" y="4463803"/>
                <a:ext cx="904759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Q1. Why does activity increase with increase in connectivity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)?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Q2. How does the interference between signals related to ripples in a pond?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Q3. Why does classification improve at optimal connectivity?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6E0B61-205D-4C97-9D65-BE77E3FBA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9" y="4463803"/>
                <a:ext cx="9047596" cy="2031325"/>
              </a:xfrm>
              <a:prstGeom prst="rect">
                <a:avLst/>
              </a:prstGeom>
              <a:blipFill>
                <a:blip r:embed="rId7"/>
                <a:stretch>
                  <a:fillRect l="-539" t="-15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4225BCA-E827-4901-AAD1-CB17D22D6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87" y="1016391"/>
            <a:ext cx="2654614" cy="195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E6EA33-2781-4E99-993D-4622C25B69DF}"/>
              </a:ext>
            </a:extLst>
          </p:cNvPr>
          <p:cNvSpPr txBox="1"/>
          <p:nvPr/>
        </p:nvSpPr>
        <p:spPr>
          <a:xfrm>
            <a:off x="9402239" y="2975516"/>
            <a:ext cx="227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Activity Leads to Performance</a:t>
            </a:r>
          </a:p>
        </p:txBody>
      </p:sp>
      <p:pic>
        <p:nvPicPr>
          <p:cNvPr id="20" name="Picture 8" descr="Image result for water ripple">
            <a:extLst>
              <a:ext uri="{FF2B5EF4-FFF2-40B4-BE49-F238E27FC236}">
                <a16:creationId xmlns:a16="http://schemas.microsoft.com/office/drawing/2014/main" id="{5EFAD7E4-C7E1-4676-AE9F-962688CCF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073" y="3023566"/>
            <a:ext cx="1245932" cy="124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2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3633"/>
          <a:stretch/>
        </p:blipFill>
        <p:spPr>
          <a:xfrm>
            <a:off x="2014645" y="673333"/>
            <a:ext cx="6883799" cy="168878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276867" y="2952885"/>
            <a:ext cx="271505" cy="209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12021" y="-25053"/>
            <a:ext cx="9542907" cy="746936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prediction by Spiking Activity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1554" y="1076836"/>
            <a:ext cx="1826402" cy="102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chemeClr val="tx2">
                    <a:lumMod val="50000"/>
                  </a:schemeClr>
                </a:solidFill>
              </a:rPr>
              <a:t>Reservoir Spike Rate</a:t>
            </a:r>
            <a:endParaRPr lang="en-IN" sz="27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7</a:t>
            </a:fld>
            <a:endParaRPr lang="en-IN"/>
          </a:p>
        </p:txBody>
      </p:sp>
      <p:grpSp>
        <p:nvGrpSpPr>
          <p:cNvPr id="28" name="Group 27"/>
          <p:cNvGrpSpPr/>
          <p:nvPr/>
        </p:nvGrpSpPr>
        <p:grpSpPr>
          <a:xfrm>
            <a:off x="1013482" y="1973907"/>
            <a:ext cx="7401649" cy="1957955"/>
            <a:chOff x="1298646" y="2335882"/>
            <a:chExt cx="9791657" cy="2112071"/>
          </a:xfrm>
        </p:grpSpPr>
        <p:sp>
          <p:nvSpPr>
            <p:cNvPr id="9" name="Content Placeholder 4"/>
            <p:cNvSpPr txBox="1">
              <a:spLocks/>
            </p:cNvSpPr>
            <p:nvPr/>
          </p:nvSpPr>
          <p:spPr>
            <a:xfrm>
              <a:off x="1298646" y="3109350"/>
              <a:ext cx="2678722" cy="1198897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700" dirty="0">
                  <a:solidFill>
                    <a:schemeClr val="tx2">
                      <a:lumMod val="50000"/>
                    </a:schemeClr>
                  </a:solidFill>
                </a:rPr>
                <a:t>Classifier</a:t>
              </a:r>
              <a:br>
                <a:rPr lang="en-US" sz="2700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en-US" sz="2700" dirty="0">
                  <a:solidFill>
                    <a:schemeClr val="tx2">
                      <a:lumMod val="50000"/>
                    </a:schemeClr>
                  </a:solidFill>
                </a:rPr>
                <a:t>Performance</a:t>
              </a:r>
              <a:endParaRPr lang="en-IN" sz="27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085350" y="2957861"/>
              <a:ext cx="8004953" cy="1490092"/>
              <a:chOff x="3085350" y="2957861"/>
              <a:chExt cx="8004953" cy="14900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7320759" y="3639399"/>
                    <a:ext cx="263687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𝑅𝑒𝑠𝑒𝑟𝑣𝑜𝑖𝑟</m:t>
                          </m:r>
                          <m: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𝑙𝑒𝑠𝑠</m:t>
                          </m:r>
                          <m: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𝑛𝑒𝑡𝑤𝑜𝑟𝑘</m:t>
                          </m:r>
                        </m:oMath>
                      </m:oMathPara>
                    </a14:m>
                    <a:endParaRPr lang="en-IN" sz="12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0759" y="3639399"/>
                    <a:ext cx="263687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2"/>
              <a:srcRect t="36266" b="36139"/>
              <a:stretch/>
            </p:blipFill>
            <p:spPr>
              <a:xfrm>
                <a:off x="3085350" y="2957861"/>
                <a:ext cx="8004953" cy="1490092"/>
              </a:xfrm>
              <a:prstGeom prst="rect">
                <a:avLst/>
              </a:prstGeom>
            </p:spPr>
          </p:pic>
        </p:grpSp>
        <p:sp>
          <p:nvSpPr>
            <p:cNvPr id="25" name="Freeform 24"/>
            <p:cNvSpPr/>
            <p:nvPr/>
          </p:nvSpPr>
          <p:spPr>
            <a:xfrm>
              <a:off x="10284491" y="2335882"/>
              <a:ext cx="490904" cy="913784"/>
            </a:xfrm>
            <a:custGeom>
              <a:avLst/>
              <a:gdLst>
                <a:gd name="connsiteX0" fmla="*/ 82690 w 502402"/>
                <a:gd name="connsiteY0" fmla="*/ 0 h 913784"/>
                <a:gd name="connsiteX1" fmla="*/ 474575 w 502402"/>
                <a:gd name="connsiteY1" fmla="*/ 293915 h 913784"/>
                <a:gd name="connsiteX2" fmla="*/ 425590 w 502402"/>
                <a:gd name="connsiteY2" fmla="*/ 734786 h 913784"/>
                <a:gd name="connsiteX3" fmla="*/ 66361 w 502402"/>
                <a:gd name="connsiteY3" fmla="*/ 898072 h 913784"/>
                <a:gd name="connsiteX4" fmla="*/ 1047 w 502402"/>
                <a:gd name="connsiteY4" fmla="*/ 898072 h 91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402" h="913784">
                  <a:moveTo>
                    <a:pt x="82690" y="0"/>
                  </a:moveTo>
                  <a:cubicBezTo>
                    <a:pt x="250057" y="85725"/>
                    <a:pt x="417425" y="171451"/>
                    <a:pt x="474575" y="293915"/>
                  </a:cubicBezTo>
                  <a:cubicBezTo>
                    <a:pt x="531725" y="416379"/>
                    <a:pt x="493626" y="634093"/>
                    <a:pt x="425590" y="734786"/>
                  </a:cubicBezTo>
                  <a:cubicBezTo>
                    <a:pt x="357554" y="835479"/>
                    <a:pt x="137118" y="870858"/>
                    <a:pt x="66361" y="898072"/>
                  </a:cubicBezTo>
                  <a:cubicBezTo>
                    <a:pt x="-4396" y="925286"/>
                    <a:pt x="-1675" y="911679"/>
                    <a:pt x="1047" y="898072"/>
                  </a:cubicBezTo>
                </a:path>
              </a:pathLst>
            </a:custGeom>
            <a:noFill/>
            <a:ln w="127000">
              <a:solidFill>
                <a:srgbClr val="00B050">
                  <a:alpha val="50000"/>
                </a:srgbClr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225BCA-E827-4901-AAD1-CB17D22D68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87" y="1016391"/>
            <a:ext cx="2654614" cy="195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E6EA33-2781-4E99-993D-4622C25B69DF}"/>
              </a:ext>
            </a:extLst>
          </p:cNvPr>
          <p:cNvSpPr txBox="1"/>
          <p:nvPr/>
        </p:nvSpPr>
        <p:spPr>
          <a:xfrm>
            <a:off x="9402239" y="2975516"/>
            <a:ext cx="227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Activity Leads to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5EE631-B384-49C4-BD7D-30DD4032ED1C}"/>
                  </a:ext>
                </a:extLst>
              </p:cNvPr>
              <p:cNvSpPr txBox="1"/>
              <p:nvPr/>
            </p:nvSpPr>
            <p:spPr>
              <a:xfrm>
                <a:off x="190509" y="4463803"/>
                <a:ext cx="90475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Q1. Why does activity increase with increase in connectivity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)?</a:t>
                </a:r>
              </a:p>
              <a:p>
                <a:r>
                  <a:rPr lang="en-US" dirty="0"/>
                  <a:t>Answer: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increases, loops get stronger. More coincidence and delayed coincidence is detected. More interference.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Q2. How does the interference between signals related to ripples in a pond? </a:t>
                </a:r>
              </a:p>
              <a:p>
                <a:r>
                  <a:rPr lang="en-US" dirty="0"/>
                  <a:t>Answer: Both interfere in time – delayed coincidence due to </a:t>
                </a:r>
                <a:r>
                  <a:rPr lang="en-US" dirty="0" err="1"/>
                  <a:t>spatio</a:t>
                </a:r>
                <a:r>
                  <a:rPr lang="en-US" dirty="0"/>
                  <a:t>-temporal wave/signal propagation.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Q3. Why does classification improve at optimal connectivity?</a:t>
                </a:r>
              </a:p>
              <a:p>
                <a:r>
                  <a:rPr lang="en-US" dirty="0"/>
                  <a:t>Very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is low interference; Very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produces indiscriminate spiking in all neurons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5EE631-B384-49C4-BD7D-30DD4032E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9" y="4463803"/>
                <a:ext cx="9047596" cy="2308324"/>
              </a:xfrm>
              <a:prstGeom prst="rect">
                <a:avLst/>
              </a:prstGeom>
              <a:blipFill>
                <a:blip r:embed="rId8"/>
                <a:stretch>
                  <a:fillRect l="-539" t="-1319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8" descr="Image result for water ripple">
            <a:extLst>
              <a:ext uri="{FF2B5EF4-FFF2-40B4-BE49-F238E27FC236}">
                <a16:creationId xmlns:a16="http://schemas.microsoft.com/office/drawing/2014/main" id="{EA2122A5-05E0-4E74-9AB9-D2AC31BF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073" y="3023566"/>
            <a:ext cx="1245932" cy="124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1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CAFC-0596-4FA2-8809-B78A0CAE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LSM Hardware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AEA46-DFEA-4329-8893-531AC8AD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A75A-6787-4C63-B312-D8CEF761C4F4}" type="slidenum">
              <a:rPr lang="en-IN" smtClean="0"/>
              <a:t>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3F44F-7AB3-42BE-9D93-5A57D70184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6567" y="3737650"/>
            <a:ext cx="1652638" cy="1513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88CE8-FA34-4F13-A062-DB479F7DAF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7996" y="4077332"/>
            <a:ext cx="1576903" cy="14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22874-AA34-432C-B4C6-192E84064E50}"/>
              </a:ext>
            </a:extLst>
          </p:cNvPr>
          <p:cNvSpPr txBox="1"/>
          <p:nvPr/>
        </p:nvSpPr>
        <p:spPr>
          <a:xfrm>
            <a:off x="8708410" y="4242799"/>
            <a:ext cx="1482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Output Spikes 36 neurons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291F9-52BC-49C1-A938-2C3682F41D8A}"/>
              </a:ext>
            </a:extLst>
          </p:cNvPr>
          <p:cNvSpPr txBox="1"/>
          <p:nvPr/>
        </p:nvSpPr>
        <p:spPr>
          <a:xfrm>
            <a:off x="6796399" y="5553616"/>
            <a:ext cx="167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IIT Bombay Spiking NN Chip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697F2D-4AB4-4009-9D32-95677CF1501E}"/>
              </a:ext>
            </a:extLst>
          </p:cNvPr>
          <p:cNvGrpSpPr/>
          <p:nvPr/>
        </p:nvGrpSpPr>
        <p:grpSpPr>
          <a:xfrm>
            <a:off x="3583825" y="3569974"/>
            <a:ext cx="3004334" cy="1252305"/>
            <a:chOff x="6097337" y="210591"/>
            <a:chExt cx="5864860" cy="20203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273256-273F-4A95-8FA0-7858C63FC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7337" y="210591"/>
              <a:ext cx="5864860" cy="19996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2131ACD-256B-4B44-95CC-A98632C7E104}"/>
                    </a:ext>
                  </a:extLst>
                </p:cNvPr>
                <p:cNvSpPr txBox="1"/>
                <p:nvPr/>
              </p:nvSpPr>
              <p:spPr>
                <a:xfrm>
                  <a:off x="8212876" y="1861644"/>
                  <a:ext cx="16931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dirty="0">
                            <a:solidFill>
                              <a:srgbClr val="223B69"/>
                            </a:solidFill>
                            <a:latin typeface="Cambria Math" panose="02040503050406030204" pitchFamily="18" charset="0"/>
                          </a:rPr>
                          <m:t>Auditory</m:t>
                        </m:r>
                        <m:r>
                          <a:rPr lang="en-US" sz="1200" dirty="0">
                            <a:solidFill>
                              <a:srgbClr val="223B6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dirty="0">
                            <a:solidFill>
                              <a:srgbClr val="223B69"/>
                            </a:solidFill>
                            <a:latin typeface="Cambria Math" panose="02040503050406030204" pitchFamily="18" charset="0"/>
                          </a:rPr>
                          <m:t>Cortex</m:t>
                        </m:r>
                      </m:oMath>
                    </m:oMathPara>
                  </a14:m>
                  <a:endParaRPr lang="en-IN" sz="1200" dirty="0">
                    <a:solidFill>
                      <a:srgbClr val="223B69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876" y="1861644"/>
                  <a:ext cx="169319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D791718-E86C-4304-959D-324966A12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5495" y="4822278"/>
            <a:ext cx="2982664" cy="16409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47F5E9-880B-4B8E-89AA-CCDDBC5BB854}"/>
              </a:ext>
            </a:extLst>
          </p:cNvPr>
          <p:cNvSpPr/>
          <p:nvPr/>
        </p:nvSpPr>
        <p:spPr>
          <a:xfrm>
            <a:off x="3494562" y="2718790"/>
            <a:ext cx="3423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2. Algorithm:  </a:t>
            </a:r>
          </a:p>
          <a:p>
            <a:r>
              <a:rPr lang="en-US" b="1" dirty="0">
                <a:solidFill>
                  <a:srgbClr val="92D050"/>
                </a:solidFill>
              </a:rPr>
              <a:t>Command recognition performance in high; </a:t>
            </a:r>
            <a:endParaRPr lang="en-US" dirty="0">
              <a:solidFill>
                <a:srgbClr val="92D05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30150A-B5C0-4B2E-9F77-781F8A5AC229}"/>
              </a:ext>
            </a:extLst>
          </p:cNvPr>
          <p:cNvGrpSpPr/>
          <p:nvPr/>
        </p:nvGrpSpPr>
        <p:grpSpPr>
          <a:xfrm>
            <a:off x="379658" y="3575569"/>
            <a:ext cx="3038163" cy="2490638"/>
            <a:chOff x="582579" y="2710318"/>
            <a:chExt cx="4448175" cy="40111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51717D-B426-4511-BBB9-744DF53D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2579" y="2710318"/>
              <a:ext cx="4448175" cy="11906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AFCF78C-FD1D-4396-AC56-B1A513385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2579" y="3900943"/>
              <a:ext cx="4448175" cy="2820572"/>
            </a:xfrm>
            <a:prstGeom prst="rect">
              <a:avLst/>
            </a:prstGeom>
          </p:spPr>
        </p:pic>
      </p:grpSp>
      <p:pic>
        <p:nvPicPr>
          <p:cNvPr id="17" name="Picture 2" descr="Five things Amazon Echo can do that Google Home can't - The Financial  Express">
            <a:extLst>
              <a:ext uri="{FF2B5EF4-FFF2-40B4-BE49-F238E27FC236}">
                <a16:creationId xmlns:a16="http://schemas.microsoft.com/office/drawing/2014/main" id="{D03BEDFB-6A20-4E5A-A9F9-965F8ACA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589" y="4291761"/>
            <a:ext cx="1528117" cy="126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C02A53-BD90-49BA-A383-B6BF932A4FFE}"/>
              </a:ext>
            </a:extLst>
          </p:cNvPr>
          <p:cNvSpPr/>
          <p:nvPr/>
        </p:nvSpPr>
        <p:spPr>
          <a:xfrm>
            <a:off x="307900" y="2718790"/>
            <a:ext cx="32395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1. Technology: </a:t>
            </a:r>
          </a:p>
          <a:p>
            <a:r>
              <a:rPr lang="en-US" b="1" dirty="0">
                <a:solidFill>
                  <a:srgbClr val="92D050"/>
                </a:solidFill>
              </a:rPr>
              <a:t>Patented ultra-low power neuron; 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C0F5CB-C67E-4AD2-8869-05B3530C6C6C}"/>
              </a:ext>
            </a:extLst>
          </p:cNvPr>
          <p:cNvSpPr/>
          <p:nvPr/>
        </p:nvSpPr>
        <p:spPr>
          <a:xfrm>
            <a:off x="6754163" y="2718790"/>
            <a:ext cx="32395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3. Chip Design &amp; Test:  </a:t>
            </a:r>
          </a:p>
          <a:p>
            <a:r>
              <a:rPr lang="en-US" b="1" dirty="0">
                <a:solidFill>
                  <a:srgbClr val="92D050"/>
                </a:solidFill>
              </a:rPr>
              <a:t>Command recognition performance in high (1% error); 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1A30A6-55EA-4084-804D-EAD6F23DE7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66567" y="5251022"/>
            <a:ext cx="1614294" cy="116794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698A6E8-31CC-4B09-9362-D75E2A7E88EB}"/>
              </a:ext>
            </a:extLst>
          </p:cNvPr>
          <p:cNvSpPr/>
          <p:nvPr/>
        </p:nvSpPr>
        <p:spPr>
          <a:xfrm>
            <a:off x="10159705" y="2729740"/>
            <a:ext cx="18021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4. System:  </a:t>
            </a:r>
          </a:p>
          <a:p>
            <a:r>
              <a:rPr lang="en-US" b="1" dirty="0">
                <a:solidFill>
                  <a:srgbClr val="FFC000"/>
                </a:solidFill>
              </a:rPr>
              <a:t>Always-on Command Recognition (ongoing)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6DEC2-73FD-45C3-93AB-F288A9E8CD71}"/>
              </a:ext>
            </a:extLst>
          </p:cNvPr>
          <p:cNvSpPr txBox="1"/>
          <p:nvPr/>
        </p:nvSpPr>
        <p:spPr>
          <a:xfrm>
            <a:off x="10457210" y="4544199"/>
            <a:ext cx="1420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Okay </a:t>
            </a:r>
            <a:r>
              <a:rPr lang="en-US" dirty="0"/>
              <a:t>Google </a:t>
            </a:r>
          </a:p>
          <a:p>
            <a:r>
              <a:rPr lang="en-US" dirty="0">
                <a:solidFill>
                  <a:schemeClr val="bg1"/>
                </a:solidFill>
              </a:rPr>
              <a:t>Hello</a:t>
            </a:r>
            <a:r>
              <a:rPr lang="en-US" dirty="0"/>
              <a:t> Alexa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06FD6F-F6CB-490C-B648-2AB88FAB81B1}"/>
              </a:ext>
            </a:extLst>
          </p:cNvPr>
          <p:cNvSpPr txBox="1"/>
          <p:nvPr/>
        </p:nvSpPr>
        <p:spPr>
          <a:xfrm>
            <a:off x="545191" y="1341091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approach: Technology, Algorithms, Circuits for Ultra-low power &amp; compact systems </a:t>
            </a:r>
          </a:p>
          <a:p>
            <a:r>
              <a:rPr lang="en-US" dirty="0"/>
              <a:t>Received GF University Program support 1.7 Crores INR (200k USD)</a:t>
            </a:r>
          </a:p>
          <a:p>
            <a:r>
              <a:rPr lang="en-US" dirty="0"/>
              <a:t>First Indian Group to complete successful tape out at 45nm SOI node (fundamentally rad hard).</a:t>
            </a:r>
          </a:p>
          <a:p>
            <a:r>
              <a:rPr lang="en-US" b="1" dirty="0">
                <a:solidFill>
                  <a:srgbClr val="0066FF"/>
                </a:solidFill>
              </a:rPr>
              <a:t>First 45nm SOI based Neural Network Chip in the world!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7710C-8879-44C6-A0A8-5F5A5B4077F3}"/>
              </a:ext>
            </a:extLst>
          </p:cNvPr>
          <p:cNvSpPr txBox="1"/>
          <p:nvPr/>
        </p:nvSpPr>
        <p:spPr>
          <a:xfrm>
            <a:off x="8914075" y="-22373"/>
            <a:ext cx="323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Prof Maryam </a:t>
            </a:r>
            <a:r>
              <a:rPr lang="en-US" sz="1600" dirty="0" err="1"/>
              <a:t>Shojaei</a:t>
            </a:r>
            <a:r>
              <a:rPr lang="en-US" sz="1600" dirty="0"/>
              <a:t> </a:t>
            </a:r>
            <a:r>
              <a:rPr lang="en-US" sz="1600" dirty="0" err="1"/>
              <a:t>Baghini</a:t>
            </a:r>
            <a:endParaRPr lang="en-US" sz="1600" dirty="0"/>
          </a:p>
        </p:txBody>
      </p:sp>
      <p:pic>
        <p:nvPicPr>
          <p:cNvPr id="25" name="Picture 4" descr="https://getvectorlogo.com/wp-content/uploads/2020/02/globalfoundries-vector-logo.png">
            <a:extLst>
              <a:ext uri="{FF2B5EF4-FFF2-40B4-BE49-F238E27FC236}">
                <a16:creationId xmlns:a16="http://schemas.microsoft.com/office/drawing/2014/main" id="{235A42EA-6C01-459F-BAF8-113F87683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5" b="37860"/>
          <a:stretch/>
        </p:blipFill>
        <p:spPr bwMode="auto">
          <a:xfrm>
            <a:off x="8928536" y="319195"/>
            <a:ext cx="3004609" cy="45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DD63D1-6F38-47FC-B371-419678D72244}"/>
              </a:ext>
            </a:extLst>
          </p:cNvPr>
          <p:cNvSpPr txBox="1"/>
          <p:nvPr/>
        </p:nvSpPr>
        <p:spPr>
          <a:xfrm>
            <a:off x="381442" y="6234301"/>
            <a:ext cx="303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Tanmay Chavan et al IITB 2020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39FB0A-77F6-480E-A258-BEF8F35CBA24}"/>
              </a:ext>
            </a:extLst>
          </p:cNvPr>
          <p:cNvSpPr txBox="1"/>
          <p:nvPr/>
        </p:nvSpPr>
        <p:spPr>
          <a:xfrm>
            <a:off x="6261607" y="6425564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Ajay Singh et al IITB 2021</a:t>
            </a:r>
          </a:p>
        </p:txBody>
      </p:sp>
    </p:spTree>
    <p:extLst>
      <p:ext uri="{BB962C8B-B14F-4D97-AF65-F5344CB8AC3E}">
        <p14:creationId xmlns:p14="http://schemas.microsoft.com/office/powerpoint/2010/main" val="102304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631A-1667-4AD2-B15B-9BA5CC11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Band to Band Tunneling (BTBT) based Spiking Neuron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582D-5C58-4015-AD8C-8C51BBDB5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592EC9-CCE2-4B9B-9C10-5D179E87C26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6803C-BDC8-455C-890D-F42764DC4D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44989" y="1139126"/>
            <a:ext cx="8702025" cy="457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34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10288</TotalTime>
  <Words>1235</Words>
  <Application>Microsoft Office PowerPoint</Application>
  <PresentationFormat>Widescreen</PresentationFormat>
  <Paragraphs>135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Spoken Word Recognition with Liquid State Machines</vt:lpstr>
      <vt:lpstr>Liquid State Machine</vt:lpstr>
      <vt:lpstr>Spoken Digits as Spikes in Time</vt:lpstr>
      <vt:lpstr>Artificial vs. Biological Neural Network</vt:lpstr>
      <vt:lpstr>Motivation </vt:lpstr>
      <vt:lpstr>Performance prediction by Spiking Activity</vt:lpstr>
      <vt:lpstr>Performance prediction by Spiking Activity</vt:lpstr>
      <vt:lpstr>LSM Hardware Development</vt:lpstr>
      <vt:lpstr>Band to Band Tunneling (BTBT) based Spiking Neuron</vt:lpstr>
      <vt:lpstr>The World’s First  Tunnelling Enabled Spiking Neural Network Chip on 45nm SOI Technology from India</vt:lpstr>
      <vt:lpstr>Hardware Requirement</vt:lpstr>
      <vt:lpstr>Thank You!</vt:lpstr>
      <vt:lpstr>References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ajinkya gorad</dc:creator>
  <cp:lastModifiedBy>Udayan Ganguly</cp:lastModifiedBy>
  <cp:revision>187</cp:revision>
  <dcterms:created xsi:type="dcterms:W3CDTF">2019-04-08T12:16:19Z</dcterms:created>
  <dcterms:modified xsi:type="dcterms:W3CDTF">2023-11-22T18:24:15Z</dcterms:modified>
</cp:coreProperties>
</file>